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FAA"/>
    <a:srgbClr val="88C897"/>
    <a:srgbClr val="EE8593"/>
    <a:srgbClr val="E94708"/>
    <a:srgbClr val="906E30"/>
    <a:srgbClr val="82582D"/>
    <a:srgbClr val="A4723A"/>
    <a:srgbClr val="664724"/>
    <a:srgbClr val="645226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72" y="-6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46" y="-323774"/>
            <a:ext cx="8194415" cy="11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 descr="Z:\47870-0707_JP160708\第五弾（48点）-0720(241-254)\248_837d_baby\837d_baby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77" y="5112323"/>
            <a:ext cx="5045076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47870-0707_JP160708\第五弾（48点）-0720(241-254)\247_836d_baby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7" y="239049"/>
            <a:ext cx="5394325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Z:\47870-0707_JP160708\第五弾（48点）-0720(241-254)\247_836d_baby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97" y="2499114"/>
            <a:ext cx="19113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5" y="344"/>
            <a:ext cx="140400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Z:\47870-0707_JP160708\第五弾（48点）-0720(241-254)\247_836d_baby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62" y="5427272"/>
            <a:ext cx="8905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Z:\47870-0707_JP160708\第五弾（48点）-0720(241-254)\247_836d_baby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21" y="4391461"/>
            <a:ext cx="401638" cy="19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74" y="1675770"/>
            <a:ext cx="4193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EE859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ベビーマッサージ</a:t>
            </a:r>
          </a:p>
          <a:p>
            <a:pPr algn="ctr"/>
            <a:r>
              <a:rPr lang="ja-JP" altLang="en-US" sz="4000" dirty="0">
                <a:solidFill>
                  <a:srgbClr val="EE859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</a:t>
            </a:r>
            <a:endParaRPr lang="zh-CN" altLang="en-US" sz="4000" dirty="0">
              <a:solidFill>
                <a:srgbClr val="EE859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69" y="4063337"/>
            <a:ext cx="447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35" y="4455948"/>
            <a:ext cx="60415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6" y="1227785"/>
            <a:ext cx="140400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8" y="2347256"/>
            <a:ext cx="1939095" cy="19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5" y="4685090"/>
            <a:ext cx="93689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5311" y="5328327"/>
            <a:ext cx="2892314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68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</a:t>
            </a:r>
            <a:r>
              <a:rPr lang="en-US" altLang="ja-JP" sz="2268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2268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　全５</a:t>
            </a:r>
            <a:r>
              <a:rPr lang="zh-CN" altLang="en-US" sz="2268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1300" y="3851931"/>
            <a:ext cx="5097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講師の先生をお迎えしてベビーマッサージ教室を開催します。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お気軽に幼稚園に遊びにいらしてください。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会場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健正学園ゆりかご幼稚園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時間：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各回　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2,000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円　定員　６組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3" y="8597175"/>
            <a:ext cx="676909" cy="2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2" y="9080030"/>
            <a:ext cx="676909" cy="2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33072" y="8605517"/>
            <a:ext cx="673428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75" dirty="0">
                <a:solidFill>
                  <a:srgbClr val="88C897"/>
                </a:solidFill>
                <a:latin typeface="+mj-ea"/>
                <a:ea typeface="+mj-ea"/>
              </a:rPr>
              <a:t>持ち物</a:t>
            </a:r>
            <a:endParaRPr lang="zh-CN" altLang="en-US" sz="875" dirty="0">
              <a:solidFill>
                <a:srgbClr val="88C897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3455" y="9083293"/>
            <a:ext cx="673428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75" dirty="0">
                <a:solidFill>
                  <a:srgbClr val="88C897"/>
                </a:solidFill>
                <a:latin typeface="+mj-ea"/>
                <a:ea typeface="+mj-ea"/>
              </a:rPr>
              <a:t>対象</a:t>
            </a:r>
            <a:endParaRPr lang="zh-CN" altLang="en-US" sz="875" dirty="0">
              <a:solidFill>
                <a:srgbClr val="88C897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072" y="8823886"/>
            <a:ext cx="3705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バスタオル・いつものお出かけグッズ・ママの水分補給</a:t>
            </a:r>
            <a:endParaRPr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0872" y="9268344"/>
            <a:ext cx="37055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生後</a:t>
            </a:r>
            <a:r>
              <a:rPr lang="en-US" altLang="ja-JP" sz="1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ヶ月</a:t>
            </a:r>
            <a:r>
              <a:rPr lang="en-US" altLang="ja-JP" sz="1200" dirty="0">
                <a:solidFill>
                  <a:schemeClr val="bg1"/>
                </a:solidFill>
                <a:latin typeface="+mj-ea"/>
                <a:ea typeface="+mj-ea"/>
              </a:rPr>
              <a:t>〜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歩きはじめの赤ちゃんと</a:t>
            </a:r>
            <a:endParaRPr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ママさん・パパさん</a:t>
            </a:r>
            <a:endParaRPr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ja-JP" sz="900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lang="ja-JP" altLang="en-US" sz="900" dirty="0">
                <a:solidFill>
                  <a:schemeClr val="bg1"/>
                </a:solidFill>
                <a:latin typeface="+mj-ea"/>
                <a:ea typeface="+mj-ea"/>
              </a:rPr>
              <a:t>予防接種をしてから７２時間はご遠慮ください。</a:t>
            </a:r>
            <a:endParaRPr lang="en-US" altLang="ja-JP" sz="9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265901" y="1626689"/>
            <a:ext cx="165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EE8593"/>
                </a:solidFill>
                <a:latin typeface="+mj-ea"/>
                <a:ea typeface="+mj-ea"/>
              </a:rPr>
              <a:t>育児講座</a:t>
            </a:r>
            <a:endParaRPr lang="en-US" altLang="ja-JP" sz="1400" dirty="0">
              <a:solidFill>
                <a:srgbClr val="EE8593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dirty="0">
                <a:solidFill>
                  <a:srgbClr val="EE8593"/>
                </a:solidFill>
                <a:latin typeface="+mj-ea"/>
                <a:ea typeface="+mj-ea"/>
              </a:rPr>
              <a:t>排泄講座</a:t>
            </a:r>
            <a:endParaRPr lang="zh-CN" altLang="en-US" sz="1400" dirty="0">
              <a:solidFill>
                <a:srgbClr val="EE8593"/>
              </a:solidFill>
              <a:latin typeface="+mj-ea"/>
              <a:ea typeface="+mj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0872" y="425167"/>
            <a:ext cx="154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j-ea"/>
                <a:ea typeface="+mj-ea"/>
              </a:rPr>
              <a:t>モンテッソーリ</a:t>
            </a:r>
            <a:endParaRPr lang="en-US" altLang="ja-JP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j-ea"/>
                <a:ea typeface="+mj-ea"/>
              </a:rPr>
              <a:t>教育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4518" y="3026496"/>
            <a:ext cx="216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j-ea"/>
                <a:ea typeface="+mj-ea"/>
              </a:rPr>
              <a:t>ベビーマッサージの利点</a:t>
            </a:r>
            <a:endParaRPr lang="en-US" altLang="ja-JP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j-ea"/>
                <a:ea typeface="+mj-ea"/>
              </a:rPr>
              <a:t>離乳食について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58492" y="8343283"/>
            <a:ext cx="24510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講師プロフィール：金井さやか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AMI</a:t>
            </a:r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国際モンテッソーリ教師・保育士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JABC</a:t>
            </a:r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認定ベビーマッサージ講師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横浜保土ヶ谷　モンテッソーリ教室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「ちいさいおへや」主宰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元ゆりかご幼稚園　教諭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ja-JP" altLang="en-US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817" y="10080454"/>
            <a:ext cx="274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HGPSoeiKakugothicUB" pitchFamily="50" charset="-128"/>
                <a:ea typeface="HGPSoeiKakugothicUB" pitchFamily="50" charset="-128"/>
              </a:rPr>
              <a:t>健正学園ゆりかご幼稚園</a:t>
            </a:r>
            <a:endParaRPr lang="zh-CN" altLang="en-US" sz="1500" dirty="0"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2742" y="10312746"/>
            <a:ext cx="1997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j-ea"/>
                <a:ea typeface="+mj-ea"/>
              </a:rPr>
              <a:t>https://yurikagoyouchien.com/</a:t>
            </a:r>
            <a:endParaRPr lang="zh-CN" altLang="en-US" sz="1000" dirty="0">
              <a:latin typeface="+mj-ea"/>
              <a:ea typeface="+mj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7387" y="10477569"/>
            <a:ext cx="3542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TEL 044-322-3979</a:t>
            </a:r>
            <a:r>
              <a:rPr lang="ja-JP" altLang="en-US" sz="11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zh-CN" altLang="en-US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川崎市川崎区小田</a:t>
            </a:r>
            <a:r>
              <a:rPr lang="en-US" altLang="zh-CN" sz="11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1-16-16</a:t>
            </a:r>
            <a:endParaRPr lang="en-US" altLang="zh-TW" sz="11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EEDB509-D597-1702-73FD-547D8AA04D46}"/>
              </a:ext>
            </a:extLst>
          </p:cNvPr>
          <p:cNvSpPr txBox="1"/>
          <p:nvPr/>
        </p:nvSpPr>
        <p:spPr>
          <a:xfrm>
            <a:off x="2314083" y="935198"/>
            <a:ext cx="306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健正学園ゆりかご幼稚園</a:t>
            </a: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母親大学（同日開催）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143E38-2759-8C7B-17B0-B545161BE2D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2448" t="42415" r="43430" b="46559"/>
          <a:stretch/>
        </p:blipFill>
        <p:spPr>
          <a:xfrm>
            <a:off x="6843499" y="8350095"/>
            <a:ext cx="842873" cy="12683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3FC33C-4218-3012-039F-4C2901D627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9174" y="9843116"/>
            <a:ext cx="951114" cy="951114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9AECB615-1AAD-CC41-F403-36072118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68492" y="9681452"/>
            <a:ext cx="40588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2">
            <a:extLst>
              <a:ext uri="{FF2B5EF4-FFF2-40B4-BE49-F238E27FC236}">
                <a16:creationId xmlns:a16="http://schemas.microsoft.com/office/drawing/2014/main" id="{251BA2AE-62B6-1925-DBF6-5A84CD2B387B}"/>
              </a:ext>
            </a:extLst>
          </p:cNvPr>
          <p:cNvSpPr txBox="1"/>
          <p:nvPr/>
        </p:nvSpPr>
        <p:spPr>
          <a:xfrm>
            <a:off x="4600332" y="9912147"/>
            <a:ext cx="1997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お申込み、ご質問は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メールまたはお電話にて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ゆりかご幼稚園に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お問合せください。</a:t>
            </a:r>
          </a:p>
        </p:txBody>
      </p:sp>
      <p:sp>
        <p:nvSpPr>
          <p:cNvPr id="14" name="TextBox 64">
            <a:extLst>
              <a:ext uri="{FF2B5EF4-FFF2-40B4-BE49-F238E27FC236}">
                <a16:creationId xmlns:a16="http://schemas.microsoft.com/office/drawing/2014/main" id="{FAFC8E7E-2BFC-8A78-78B0-63FBB14F0A50}"/>
              </a:ext>
            </a:extLst>
          </p:cNvPr>
          <p:cNvSpPr txBox="1"/>
          <p:nvPr/>
        </p:nvSpPr>
        <p:spPr>
          <a:xfrm>
            <a:off x="2047954" y="10312746"/>
            <a:ext cx="1947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Mail: yurikagokg@mui.biglobe.ne.jp</a:t>
            </a:r>
            <a:endParaRPr lang="zh-CN" altLang="en-US" sz="1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F1E79954-B0AC-F64D-6967-64DC4F27DC9F}"/>
              </a:ext>
            </a:extLst>
          </p:cNvPr>
          <p:cNvSpPr/>
          <p:nvPr/>
        </p:nvSpPr>
        <p:spPr>
          <a:xfrm>
            <a:off x="5050865" y="6999022"/>
            <a:ext cx="2614639" cy="1123833"/>
          </a:xfrm>
          <a:prstGeom prst="wedgeRoundRectCallout">
            <a:avLst>
              <a:gd name="adj1" fmla="val 32134"/>
              <a:gd name="adj2" fmla="val 62500"/>
              <a:gd name="adj3" fmla="val 16667"/>
            </a:avLst>
          </a:prstGeom>
          <a:solidFill>
            <a:srgbClr val="63B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/>
              <a:t>赤ちゃんが泣いても</a:t>
            </a:r>
            <a:r>
              <a:rPr kumimoji="1" lang="en-US" altLang="ja-JP" sz="1400" dirty="0"/>
              <a:t>OK</a:t>
            </a:r>
            <a:r>
              <a:rPr kumimoji="1" lang="ja-JP" altLang="en-US" sz="1400" dirty="0"/>
              <a:t>！</a:t>
            </a:r>
            <a:endParaRPr kumimoji="1" lang="en-US" altLang="ja-JP" sz="1400" dirty="0"/>
          </a:p>
          <a:p>
            <a:r>
              <a:rPr lang="ja-JP" altLang="en-US" sz="1400" dirty="0"/>
              <a:t>出来なくても</a:t>
            </a:r>
            <a:r>
              <a:rPr lang="en-US" altLang="ja-JP" sz="1400" dirty="0"/>
              <a:t>OK</a:t>
            </a:r>
            <a:r>
              <a:rPr lang="ja-JP" altLang="en-US" sz="1400" dirty="0"/>
              <a:t>！</a:t>
            </a:r>
            <a:endParaRPr lang="en-US" altLang="ja-JP" sz="1400" dirty="0"/>
          </a:p>
          <a:p>
            <a:r>
              <a:rPr kumimoji="1" lang="ja-JP" altLang="en-US" sz="1400" dirty="0"/>
              <a:t>ご家族皆様で心地良い時間を過ごしましょうね！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0EA0BF4-BD34-A9CD-5409-A29EF9B67067}"/>
              </a:ext>
            </a:extLst>
          </p:cNvPr>
          <p:cNvSpPr/>
          <p:nvPr/>
        </p:nvSpPr>
        <p:spPr>
          <a:xfrm>
            <a:off x="5309262" y="29587"/>
            <a:ext cx="2322435" cy="1582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09714F-985B-E07D-76C9-B5CF5EAE47FF}"/>
              </a:ext>
            </a:extLst>
          </p:cNvPr>
          <p:cNvSpPr txBox="1"/>
          <p:nvPr/>
        </p:nvSpPr>
        <p:spPr>
          <a:xfrm flipH="1">
            <a:off x="5555760" y="162968"/>
            <a:ext cx="177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対象年齢ではない</a:t>
            </a:r>
            <a:endParaRPr lang="en-US" altLang="ja-JP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ごきょうだいの方も一緒で構いません。同日開催の母親大学の参加もお待ちしてます。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68" y="9284822"/>
            <a:ext cx="1216158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34388" y="8281141"/>
            <a:ext cx="40588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74622" y="5585971"/>
            <a:ext cx="370558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第１回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zh-TW" sz="27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第２回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 </a:t>
            </a:r>
            <a:endParaRPr lang="en-US" altLang="zh-TW" sz="27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</a:t>
            </a:r>
            <a:r>
              <a:rPr lang="en-US" altLang="ja-JP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 </a:t>
            </a:r>
            <a:endParaRPr lang="en-US" altLang="zh-TW" sz="27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</a:t>
            </a:r>
            <a:r>
              <a:rPr lang="en-US" altLang="ja-JP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 </a:t>
            </a:r>
            <a:endParaRPr lang="en-US" altLang="zh-TW" sz="27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</a:t>
            </a:r>
            <a:r>
              <a:rPr lang="en-US" altLang="ja-JP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38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</a:t>
            </a:r>
            <a:r>
              <a:rPr lang="ja-JP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</a:t>
            </a:r>
            <a:r>
              <a:rPr lang="zh-TW" altLang="en-US" sz="27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 </a:t>
            </a:r>
            <a:endParaRPr lang="en-US" altLang="zh-TW" sz="27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271</Words>
  <Application>Microsoft Office PowerPoint</Application>
  <PresentationFormat>ユーザー設定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HGPSoeiKakugothicUB</vt:lpstr>
      <vt:lpstr>HGS創英角ｺﾞｼｯｸUB</vt:lpstr>
      <vt:lpstr>ＭＳ Ｐゴシック</vt:lpstr>
      <vt:lpstr>宋体</vt:lpstr>
      <vt:lpstr>UD デジタル 教科書体 N-B</vt:lpstr>
      <vt:lpstr>UD デジタル 教科書体 NK-B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2016-07-27T06:11:15Z</dcterms:created>
  <dcterms:modified xsi:type="dcterms:W3CDTF">2023-06-08T06:18:07Z</dcterms:modified>
</cp:coreProperties>
</file>